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92" r:id="rId4"/>
    <p:sldId id="259" r:id="rId5"/>
    <p:sldId id="260" r:id="rId6"/>
    <p:sldId id="279" r:id="rId7"/>
    <p:sldId id="275" r:id="rId8"/>
    <p:sldId id="276" r:id="rId9"/>
    <p:sldId id="277" r:id="rId10"/>
    <p:sldId id="278" r:id="rId11"/>
    <p:sldId id="262" r:id="rId12"/>
    <p:sldId id="282" r:id="rId13"/>
    <p:sldId id="284" r:id="rId14"/>
    <p:sldId id="283" r:id="rId15"/>
    <p:sldId id="285" r:id="rId16"/>
    <p:sldId id="269" r:id="rId17"/>
    <p:sldId id="267" r:id="rId18"/>
    <p:sldId id="268" r:id="rId19"/>
    <p:sldId id="289" r:id="rId20"/>
    <p:sldId id="270" r:id="rId21"/>
    <p:sldId id="280" r:id="rId22"/>
    <p:sldId id="272" r:id="rId23"/>
    <p:sldId id="290" r:id="rId24"/>
    <p:sldId id="288" r:id="rId25"/>
    <p:sldId id="293" r:id="rId26"/>
    <p:sldId id="27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24" autoAdjust="0"/>
  </p:normalViewPr>
  <p:slideViewPr>
    <p:cSldViewPr>
      <p:cViewPr varScale="1">
        <p:scale>
          <a:sx n="71" d="100"/>
          <a:sy n="71" d="100"/>
        </p:scale>
        <p:origin x="-9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6AEE9-E3D2-4205-992C-6EADE5AC068C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BD59B-F450-44C8-BA48-DA4F08D30E5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18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BD59B-F450-44C8-BA48-DA4F08D30E5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xmlns:mc="http://schemas.openxmlformats.org/markup-compatibility/2006" xmlns:a14="http://schemas.microsoft.com/office/drawing/2010/main" val="000000" mc:Ignorable="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xmlns:mc="http://schemas.openxmlformats.org/markup-compatibility/2006" xmlns:a14="http://schemas.microsoft.com/office/drawing/2010/main" val="FFFFFF" mc:Ignorable="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AFAFA" mc:Ignorable=""/>
          </a:solidFill>
          <a:ln w="1270" cap="rnd" cmpd="sng" algn="ctr">
            <a:solidFill>
              <a:srgbClr xmlns:mc="http://schemas.openxmlformats.org/markup-compatibility/2006" xmlns:a14="http://schemas.microsoft.com/office/drawing/2010/main" val="EAEAEA" mc:Ignorable=""/>
            </a:solidFill>
            <a:prstDash val="solid"/>
          </a:ln>
          <a:effectLst>
            <a:outerShdw blurRad="25000" dist="12700" dir="5400000" algn="t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AFAFA" mc:Ignorable=""/>
          </a:solidFill>
          <a:ln w="1270" cap="rnd" cmpd="sng" algn="ctr">
            <a:solidFill>
              <a:srgbClr xmlns:mc="http://schemas.openxmlformats.org/markup-compatibility/2006" xmlns:a14="http://schemas.microsoft.com/office/drawing/2010/main" val="EAEAEA" mc:Ignorable=""/>
            </a:solidFill>
            <a:prstDash val="solid"/>
          </a:ln>
          <a:effectLst>
            <a:outerShdw blurRad="28000" dist="12700" dir="5400000" algn="tl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44450" dist="3810" dir="5400000" algn="t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xmlns:mc="http://schemas.openxmlformats.org/markup-compatibility/2006" xmlns:a14="http://schemas.microsoft.com/office/drawing/2010/main" val="969696" mc:Ignorable="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xmlns:mc="http://schemas.openxmlformats.org/markup-compatibility/2006" xmlns:a14="http://schemas.microsoft.com/office/drawing/2010/main" val="000000" mc:Ignorable="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xmlns:p14="http://schemas.microsoft.com/office/powerpoint/2010/main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Терроризм как глобальное явление, противоречащее духу ислама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3000372"/>
            <a:ext cx="5053018" cy="341755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всевозможных</a:t>
            </a:r>
          </a:p>
          <a:p>
            <a:pPr>
              <a:buNone/>
            </a:pPr>
            <a:r>
              <a:rPr lang="ru-RU" dirty="0" smtClean="0"/>
              <a:t>угроз жизни, </a:t>
            </a:r>
          </a:p>
          <a:p>
            <a:pPr>
              <a:buNone/>
            </a:pPr>
            <a:r>
              <a:rPr lang="ru-RU" dirty="0" smtClean="0"/>
              <a:t>собственности, </a:t>
            </a:r>
          </a:p>
          <a:p>
            <a:pPr>
              <a:buNone/>
            </a:pPr>
            <a:r>
              <a:rPr lang="ru-RU" dirty="0" smtClean="0"/>
              <a:t>чести, </a:t>
            </a:r>
          </a:p>
          <a:p>
            <a:pPr>
              <a:buNone/>
            </a:pPr>
            <a:r>
              <a:rPr lang="ru-RU" dirty="0" smtClean="0"/>
              <a:t>достоинству и</a:t>
            </a:r>
          </a:p>
          <a:p>
            <a:pPr>
              <a:buNone/>
            </a:pPr>
            <a:r>
              <a:rPr lang="ru-RU" dirty="0" smtClean="0"/>
              <a:t>безопасности</a:t>
            </a:r>
          </a:p>
          <a:p>
            <a:pPr>
              <a:buNone/>
            </a:pPr>
            <a:r>
              <a:rPr lang="ru-RU" dirty="0" smtClean="0"/>
              <a:t>человека по всему</a:t>
            </a:r>
          </a:p>
          <a:p>
            <a:pPr>
              <a:buNone/>
            </a:pPr>
            <a:r>
              <a:rPr lang="ru-RU" dirty="0" smtClean="0"/>
              <a:t>миру.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6" name="Содержимое 5" descr="1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86116" y="1324703"/>
            <a:ext cx="4210062" cy="3318743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Джихад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- это благородная борьба с угнетателями </a:t>
            </a:r>
          </a:p>
          <a:p>
            <a:pPr algn="just">
              <a:buNone/>
            </a:pPr>
            <a:r>
              <a:rPr lang="ru-RU" dirty="0" smtClean="0"/>
              <a:t>   и теми, кто выступает против мирного распространения Слова Аллаха, веры в Него и Его религии  - ислама.</a:t>
            </a:r>
          </a:p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/>
              <a:t>   В исламе запрещено начинать войну </a:t>
            </a:r>
          </a:p>
          <a:p>
            <a:pPr algn="just">
              <a:buNone/>
            </a:pPr>
            <a:r>
              <a:rPr lang="ru-RU" dirty="0" smtClean="0"/>
              <a:t>   ради личных или национальных выгод, ради земли, полезных ископаемых, </a:t>
            </a:r>
          </a:p>
          <a:p>
            <a:pPr algn="just">
              <a:buNone/>
            </a:pPr>
            <a:r>
              <a:rPr lang="ru-RU" dirty="0" smtClean="0"/>
              <a:t>   т.е. из политических или экономических соображений.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  <p:sndAc>
      <p:stSnd>
        <p:snd r:embed="rId2" name="bomb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Джихад разрешен 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в трех случаях: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u="sng" dirty="0" smtClean="0"/>
              <a:t>защита жизни, имущества и национальных границ без преступлений: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Сражайтесь на пути Аллаха с теми, кто сражается с вами, но не преступайте, поистине, Аллах не любит преступающих!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[Сура 2, стих 190];</a:t>
            </a:r>
          </a:p>
          <a:p>
            <a:endParaRPr lang="ru-RU" dirty="0"/>
          </a:p>
        </p:txBody>
      </p:sp>
      <p:pic>
        <p:nvPicPr>
          <p:cNvPr id="6" name="Содержимое 5" descr="1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9937" y="1729581"/>
            <a:ext cx="2895600" cy="4267200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3520440" cy="5768997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800" u="sng" dirty="0" smtClean="0"/>
              <a:t>2) отражение агрессии и борьба за права слабых людей независимо от того, мусульмане они или нет: </a:t>
            </a:r>
          </a:p>
          <a:p>
            <a:pPr algn="just">
              <a:buNone/>
            </a:pPr>
            <a:r>
              <a:rPr lang="ru-RU" sz="3300" i="1" dirty="0" smtClean="0"/>
              <a:t>    </a:t>
            </a:r>
            <a:r>
              <a:rPr lang="ru-RU" sz="3800" i="1" dirty="0" smtClean="0"/>
              <a:t>Отчего вам не сражаться на пути Аллаха и ради слабых мужчин, женщин и детей, которые говорят: «Господь наш! Выведи нас из этого города, жители которого являются беззаконниками. Назначь нам от Себя покровителя и назначь нам от Себя помощника»?</a:t>
            </a:r>
            <a:r>
              <a:rPr lang="ru-RU" sz="3800" dirty="0" smtClean="0"/>
              <a:t> [Сура 4, стих 75];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354027"/>
            <a:ext cx="3520440" cy="5883285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i="1" dirty="0" smtClean="0"/>
              <a:t>     </a:t>
            </a:r>
            <a:r>
              <a:rPr lang="ru-RU" sz="3800" i="1" dirty="0" smtClean="0"/>
              <a:t>Если две группы верующих сражаются между собой, то примирите их. Если же одна из них покушается на другую, то сражайтесь против той, которая покушается, пока не вернется к повелению Аллаха. Когда же она вернется, то примирите их по справедливости и будьте беспристрастны. Воистину, Аллах любит беспристрастных </a:t>
            </a:r>
            <a:r>
              <a:rPr lang="ru-RU" sz="3800" dirty="0" smtClean="0"/>
              <a:t>[Сура 9, стих 9];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3520440" cy="569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u="sng" dirty="0" smtClean="0"/>
              <a:t>3) защита веры и религии: </a:t>
            </a:r>
          </a:p>
          <a:p>
            <a:pPr>
              <a:buNone/>
            </a:pPr>
            <a:r>
              <a:rPr lang="ru-RU" sz="1600" i="1" dirty="0" smtClean="0"/>
              <a:t>     Дозволено тем, против кого сражаются, сражаться, потому что с ними поступили несправедливо. Воистину, Аллах способен помочь им. Они были несправедливо изгнаны из своих жилищ только за то, что говорили: «Наш Господь - Аллах». Если бы Аллах не позволил одним людям защищаться от других, то были бы разрушены кельи, церкви, синагоги и мечети, в которых премного поминают имя Аллаха. Аллах непременно помогает тому, кто помогает Ему. Воистину, Аллах – Всесильный, Могущественный </a:t>
            </a:r>
            <a:r>
              <a:rPr lang="ru-RU" sz="1600" dirty="0" smtClean="0"/>
              <a:t>[Сура 22, стих 39,40].</a:t>
            </a:r>
            <a:endParaRPr lang="ru-RU" sz="1600" dirty="0"/>
          </a:p>
        </p:txBody>
      </p:sp>
      <p:pic>
        <p:nvPicPr>
          <p:cNvPr id="10" name="Содержимое 9" descr="1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95755" y="857232"/>
            <a:ext cx="3576641" cy="2170346"/>
          </a:xfrm>
        </p:spPr>
      </p:pic>
      <p:pic>
        <p:nvPicPr>
          <p:cNvPr id="12" name="Содержимое 11" descr="19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005280" y="3586902"/>
            <a:ext cx="3567116" cy="2270990"/>
          </a:xfrm>
        </p:spPr>
      </p:pic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400" dirty="0" smtClean="0"/>
              <a:t>Призыв на джихад может быть объявлен только при необходимости: для дачи </a:t>
            </a:r>
            <a:r>
              <a:rPr lang="ru-RU" sz="3400" b="1" dirty="0" smtClean="0"/>
              <a:t>отпора напавшему врагу</a:t>
            </a:r>
            <a:r>
              <a:rPr lang="ru-RU" sz="3400" dirty="0" smtClean="0"/>
              <a:t>. Мусульманам запрещено атаковать тех, которые не нападали на них, или тех, с которыми они заключили мирные соглашения:  </a:t>
            </a:r>
          </a:p>
          <a:p>
            <a:pPr algn="just">
              <a:buNone/>
            </a:pPr>
            <a:r>
              <a:rPr lang="ru-RU" sz="3400" i="1" dirty="0" smtClean="0"/>
              <a:t>    Это не относится к тем </a:t>
            </a:r>
            <a:r>
              <a:rPr lang="ru-RU" sz="3400" i="1" dirty="0" err="1" smtClean="0"/>
              <a:t>многобожникам</a:t>
            </a:r>
            <a:r>
              <a:rPr lang="ru-RU" sz="3400" i="1" dirty="0" smtClean="0"/>
              <a:t>, с которыми вы заключили договор и которые после этого ни в чем его не нарушали и никому не помогали против вас. Соблюдайте же договор с ними до истечения его срока. Воистину, Аллах любит богобоязненных</a:t>
            </a:r>
            <a:r>
              <a:rPr lang="ru-RU" sz="3400" dirty="0" smtClean="0"/>
              <a:t>; </a:t>
            </a:r>
            <a:r>
              <a:rPr lang="ru-RU" sz="3400" i="1" dirty="0" smtClean="0"/>
              <a:t>Даже во время войны мусульмане обязаны принять и предложить справедливый мир, чтобы предотвратить кровопролитие </a:t>
            </a:r>
            <a:r>
              <a:rPr lang="ru-RU" sz="3400" dirty="0" smtClean="0"/>
              <a:t>[Сура 9, стих 4]; </a:t>
            </a:r>
          </a:p>
          <a:p>
            <a:pPr algn="just">
              <a:buNone/>
            </a:pPr>
            <a:r>
              <a:rPr lang="ru-RU" sz="3400" i="1" dirty="0" smtClean="0"/>
              <a:t>    Если они склоняются к миру, ты склоняйся к миру и уповай на Аллаха. Воистину, Он  - Слышащий, Знающий</a:t>
            </a:r>
            <a:r>
              <a:rPr lang="ru-RU" sz="3400" dirty="0" smtClean="0"/>
              <a:t> [Сура 8, стих 61]; </a:t>
            </a:r>
          </a:p>
          <a:p>
            <a:pPr algn="just">
              <a:buNone/>
            </a:pPr>
            <a:r>
              <a:rPr lang="ru-RU" sz="3400" i="1" dirty="0" smtClean="0"/>
              <a:t>    Добро и зло не могут быть равны. Так отклони же [зло] добром, и тогда тот, с кем ты враждуешь, станет тебе горячим другом</a:t>
            </a:r>
            <a:r>
              <a:rPr lang="ru-RU" sz="3400" dirty="0" smtClean="0"/>
              <a:t> [Сура 41, стих 34]</a:t>
            </a:r>
            <a:r>
              <a:rPr lang="ru-RU" sz="3400" i="1" dirty="0" smtClean="0"/>
              <a:t>. </a:t>
            </a:r>
          </a:p>
          <a:p>
            <a:pPr algn="just">
              <a:buNone/>
            </a:pPr>
            <a:r>
              <a:rPr lang="ru-RU" sz="3400" i="1" dirty="0" smtClean="0"/>
              <a:t>    </a:t>
            </a:r>
            <a:r>
              <a:rPr lang="ru-RU" sz="3400" dirty="0" smtClean="0"/>
              <a:t>Об этом сказано и в других </a:t>
            </a:r>
            <a:r>
              <a:rPr lang="ru-RU" sz="3400" dirty="0" err="1" smtClean="0"/>
              <a:t>аятах</a:t>
            </a:r>
            <a:r>
              <a:rPr lang="ru-RU" sz="3400" dirty="0" smtClean="0"/>
              <a:t>  [Сура 4, стих 90. Сура  9, стих 7].</a:t>
            </a:r>
          </a:p>
          <a:p>
            <a:endParaRPr lang="ru-RU" dirty="0"/>
          </a:p>
        </p:txBody>
      </p:sp>
      <p:pic>
        <p:nvPicPr>
          <p:cNvPr id="6" name="Рисунок 5" descr="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72417"/>
            <a:ext cx="3352802" cy="183258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071547"/>
            <a:ext cx="6255488" cy="31123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Если ислам - такая мирная религия, как  насчет тех людей, которые убивают мирных граждан и находят подтверждение своим действиям в Коране?</a:t>
            </a:r>
            <a:endParaRPr lang="ru-RU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428604"/>
            <a:ext cx="5162550" cy="291465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/>
              <a:t> </a:t>
            </a:r>
            <a:r>
              <a:rPr lang="ru-RU" sz="4400" i="1" dirty="0" smtClean="0"/>
              <a:t>Нет принуждения в религии</a:t>
            </a:r>
            <a:r>
              <a:rPr lang="ru-RU" sz="4400" dirty="0" smtClean="0"/>
              <a:t>... </a:t>
            </a:r>
          </a:p>
          <a:p>
            <a:pPr algn="ctr">
              <a:buNone/>
            </a:pPr>
            <a:r>
              <a:rPr lang="ru-RU" sz="2800" dirty="0" smtClean="0"/>
              <a:t>[Сура 2, стих 256].</a:t>
            </a:r>
          </a:p>
          <a:p>
            <a:endParaRPr lang="ru-RU" dirty="0"/>
          </a:p>
        </p:txBody>
      </p:sp>
      <p:pic>
        <p:nvPicPr>
          <p:cNvPr id="5" name="Рисунок 4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69" y="2786058"/>
            <a:ext cx="4376743" cy="32854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Сура 2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200" b="1" dirty="0" smtClean="0"/>
              <a:t>190.</a:t>
            </a:r>
            <a:r>
              <a:rPr lang="ru-RU" sz="1200" dirty="0" smtClean="0"/>
              <a:t>   Сражайтесь на пути Аллаха с теми, кто сражается против вас, но не преступайте [границ дозволенного]. Воистину, Аллах не любит преступающих [границы]. </a:t>
            </a:r>
          </a:p>
          <a:p>
            <a:pPr algn="just"/>
            <a:r>
              <a:rPr lang="ru-RU" b="1" dirty="0" smtClean="0"/>
              <a:t>191.</a:t>
            </a:r>
            <a:r>
              <a:rPr lang="ru-RU" dirty="0" smtClean="0"/>
              <a:t>   </a:t>
            </a:r>
            <a:r>
              <a:rPr lang="ru-RU" b="1" dirty="0" smtClean="0"/>
              <a:t>Убивайте [неверующих], где бы вы их ни встретили, изгоняйте их из тех мест, откуда они вас изгнали, ибо для них неверие хуже, чем смерть от вашей руки. И не сражайтесь с ними у Запретной мечети, пока они не станут сражаться в ней с вами. Если же они станут сражаться [у Запретной мечети], то убивайте их. Таково воздаяние неверным! </a:t>
            </a:r>
          </a:p>
          <a:p>
            <a:r>
              <a:rPr lang="ru-RU" sz="1200" b="1" dirty="0" smtClean="0"/>
              <a:t>192.</a:t>
            </a:r>
            <a:r>
              <a:rPr lang="ru-RU" sz="1200" dirty="0" smtClean="0"/>
              <a:t>   Если же они уклонятся [от сражения], то ведь Аллах — прощающий, милосердный. </a:t>
            </a:r>
          </a:p>
          <a:p>
            <a:r>
              <a:rPr lang="ru-RU" sz="1200" b="1" dirty="0" smtClean="0"/>
              <a:t>193.</a:t>
            </a:r>
            <a:r>
              <a:rPr lang="ru-RU" sz="1200" dirty="0" smtClean="0"/>
              <a:t>   Сражайтесь с ними, пока не сгинет неверие и не утвердится вера в Аллаха. Если же они отрекутся от неверия, то не должно быть вражды, кроме как к нечестивцам. </a:t>
            </a:r>
          </a:p>
          <a:p>
            <a:r>
              <a:rPr lang="ru-RU" sz="1200" b="1" dirty="0" smtClean="0"/>
              <a:t>194.</a:t>
            </a:r>
            <a:r>
              <a:rPr lang="ru-RU" sz="1200" dirty="0" smtClean="0"/>
              <a:t>   [Сражайтесь] в запретный месяц, [если они сражаются] в запретный месяц. [За нарушение] запретов [следует] возмездие. Если кто преступит [запреты] против вас, то и вы преступите против него, подобно тому как он преступил против вас. Бойтесь Аллаха и знайте, что Аллах — на стороне богобоязненных. 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Сура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7239000" cy="51435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900" b="1" dirty="0" smtClean="0"/>
              <a:t>190.</a:t>
            </a:r>
            <a:r>
              <a:rPr lang="ru-RU" sz="2900" dirty="0" smtClean="0"/>
              <a:t>   Сражайтесь на пути Аллаха с теми, </a:t>
            </a:r>
            <a:r>
              <a:rPr lang="ru-RU" sz="4500" b="1" u="sng" dirty="0" smtClean="0"/>
              <a:t>кто сражается против вас, но не преступайте [границ дозволенного]. </a:t>
            </a:r>
            <a:r>
              <a:rPr lang="ru-RU" sz="2900" dirty="0" smtClean="0"/>
              <a:t>Воистину, Аллах не любит преступающих [границы]. </a:t>
            </a:r>
          </a:p>
          <a:p>
            <a:pPr algn="just"/>
            <a:r>
              <a:rPr lang="ru-RU" sz="2900" b="1" dirty="0" smtClean="0"/>
              <a:t>191.</a:t>
            </a:r>
            <a:r>
              <a:rPr lang="ru-RU" sz="2900" dirty="0" smtClean="0"/>
              <a:t>   Убивайте [неверующих], где бы вы их ни встретили, изгоняйте их из тех мест, откуда они вас изгнали, ибо для них неверие хуже, чем смерть от вашей руки. И не сражайтесь с ними у Запретной мечети, пока они не станут сражаться в ней с вами. Если же они станут сражаться [у Запретной мечети], то убивайте их. Таково воздаяние неверным! </a:t>
            </a:r>
          </a:p>
          <a:p>
            <a:pPr algn="just"/>
            <a:r>
              <a:rPr lang="ru-RU" sz="2900" b="1" dirty="0" smtClean="0"/>
              <a:t>192.</a:t>
            </a:r>
            <a:r>
              <a:rPr lang="ru-RU" sz="2900" dirty="0" smtClean="0"/>
              <a:t>   Если же они уклонятся [от сражения], то ведь Аллах — прощающий, милосердный. </a:t>
            </a:r>
          </a:p>
          <a:p>
            <a:pPr algn="just"/>
            <a:r>
              <a:rPr lang="ru-RU" sz="2900" b="1" dirty="0" smtClean="0"/>
              <a:t>193.</a:t>
            </a:r>
            <a:r>
              <a:rPr lang="ru-RU" sz="2900" dirty="0" smtClean="0"/>
              <a:t>   Сражайтесь с ними, пока не сгинет неверие и не утвердится вера в Аллаха. Если же они отрекутся от неверия, то не должно быть вражды, кроме как к нечестивцам. </a:t>
            </a:r>
          </a:p>
          <a:p>
            <a:pPr algn="just"/>
            <a:r>
              <a:rPr lang="ru-RU" sz="2900" b="1" dirty="0" smtClean="0"/>
              <a:t>194.</a:t>
            </a:r>
            <a:r>
              <a:rPr lang="ru-RU" sz="2900" dirty="0" smtClean="0"/>
              <a:t>   [Сражайтесь] в запретный месяц, [если они сражаются] в запретный месяц. [За нарушение] запретов [следует] возмездие.</a:t>
            </a:r>
            <a:r>
              <a:rPr lang="ru-RU" sz="3300" dirty="0" smtClean="0"/>
              <a:t> </a:t>
            </a:r>
            <a:r>
              <a:rPr lang="ru-RU" sz="4400" b="1" u="sng" dirty="0" smtClean="0"/>
              <a:t>Если</a:t>
            </a:r>
            <a:r>
              <a:rPr lang="ru-RU" sz="3300" b="1" u="sng" dirty="0" smtClean="0"/>
              <a:t> </a:t>
            </a:r>
            <a:r>
              <a:rPr lang="ru-RU" sz="2900" dirty="0" smtClean="0"/>
              <a:t>кто преступит [запреты] </a:t>
            </a:r>
            <a:r>
              <a:rPr lang="ru-RU" sz="4400" b="1" u="sng" dirty="0" smtClean="0"/>
              <a:t>против вас, то </a:t>
            </a:r>
            <a:r>
              <a:rPr lang="ru-RU" sz="2900" dirty="0" smtClean="0"/>
              <a:t>и вы преступите </a:t>
            </a:r>
            <a:r>
              <a:rPr lang="ru-RU" sz="4400" b="1" u="sng" dirty="0" smtClean="0"/>
              <a:t>против него</a:t>
            </a:r>
            <a:r>
              <a:rPr lang="ru-RU" sz="2900" dirty="0" smtClean="0"/>
              <a:t>, подобно тому как он преступил против вас. Бойтесь Аллаха и знайте, что Аллах — на стороне богобоязненных. 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500" dirty="0" smtClean="0">
                <a:solidFill>
                  <a:schemeClr val="tx2">
                    <a:lumMod val="75000"/>
                  </a:schemeClr>
                </a:solidFill>
              </a:rPr>
              <a:t>Ислам – религия терроризма?</a:t>
            </a:r>
            <a:endParaRPr lang="ru-RU" sz="35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Рисунок 6" descr="2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1" y="1571612"/>
            <a:ext cx="3399683" cy="4643470"/>
          </a:xfrm>
          <a:prstGeom prst="rect">
            <a:avLst/>
          </a:prstGeom>
        </p:spPr>
      </p:pic>
      <p:pic>
        <p:nvPicPr>
          <p:cNvPr id="11" name="Содержимое 10" descr="3-3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71472" y="1571612"/>
            <a:ext cx="3590930" cy="2877500"/>
          </a:xfrm>
        </p:spPr>
      </p:pic>
      <p:pic>
        <p:nvPicPr>
          <p:cNvPr id="12" name="Рисунок 11" descr="4-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4429132"/>
            <a:ext cx="2776541" cy="183553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  <p:sndAc>
      <p:stSnd>
        <p:snd r:embed="rId2" name="explode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</a:rPr>
              <a:t>во время войны определены строгие правила поведения против нападающих. Запрещается: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убивать случайно, убивать пожилых людей, детей, женщин, больных, медицинский персонал, монахов, которые посвятили себя служению Богу; </a:t>
            </a:r>
          </a:p>
          <a:p>
            <a:r>
              <a:rPr lang="ru-RU" dirty="0" smtClean="0"/>
              <a:t>увечить тела и органы мертвых бойцов;</a:t>
            </a:r>
          </a:p>
          <a:p>
            <a:r>
              <a:rPr lang="ru-RU" dirty="0" smtClean="0"/>
              <a:t>убивать скот или любых животных врага;</a:t>
            </a:r>
          </a:p>
          <a:p>
            <a:r>
              <a:rPr lang="ru-RU" dirty="0" smtClean="0"/>
              <a:t>разрушать дома людей и загрязнять питьевую воду, реки, озера, ручьи и колодца врага. </a:t>
            </a:r>
          </a:p>
          <a:p>
            <a:pPr>
              <a:buNone/>
            </a:pPr>
            <a:r>
              <a:rPr lang="ru-RU" dirty="0" smtClean="0"/>
              <a:t>   [Сура 28, стих 77]. </a:t>
            </a:r>
          </a:p>
          <a:p>
            <a:r>
              <a:rPr lang="ru-RU" dirty="0" smtClean="0"/>
              <a:t>военных пленников нельзя мучить, унижать или увечить. Их нужно хорошо кормить и хорошо к ним относиться [Сура 76, стих 8,9].</a:t>
            </a:r>
          </a:p>
          <a:p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Терроризм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00486" cy="45434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– это преступление против человечества, мишенью которого становятся невинные мирные люди.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u="sng" dirty="0" smtClean="0"/>
              <a:t>Цель  террора </a:t>
            </a:r>
            <a:r>
              <a:rPr lang="ru-RU" dirty="0" smtClean="0"/>
              <a:t>– посеять страх в обществе, убивая и калеча людей, использовать ужас и панику как механизм для достижения своих  бесчеловечных политических целей.</a:t>
            </a:r>
          </a:p>
          <a:p>
            <a:endParaRPr lang="ru-RU" dirty="0"/>
          </a:p>
        </p:txBody>
      </p:sp>
      <p:pic>
        <p:nvPicPr>
          <p:cNvPr id="6" name="Содержимое 5" descr="2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00496" y="885158"/>
            <a:ext cx="3629031" cy="4859211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4354538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террористической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Аль-Каида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Исламская группа действует 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1988 г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во многих точках мира.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b="1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Японская красная армия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Международная террористическая группа действует с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1970 г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Баскская Родина и свобода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ЭТА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Католическая группа действует на севере Испании и юге Франции  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1960 г.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Сикхский терроризм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Сикхская группа действует в Индии, Европе, Азии 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1992 г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Революционная организация 17 ноября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Радикальная левая группа действует в Греции 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1975 г</a:t>
                      </a:r>
                      <a:r>
                        <a:rPr lang="fr-FR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Рисунок 5" descr="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85728"/>
            <a:ext cx="2196244" cy="1285884"/>
          </a:xfrm>
          <a:prstGeom prst="rect">
            <a:avLst/>
          </a:prstGeom>
        </p:spPr>
      </p:pic>
      <p:pic>
        <p:nvPicPr>
          <p:cNvPr id="7" name="Рисунок 6" descr="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6881" y="285728"/>
            <a:ext cx="2188259" cy="128588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465754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20 самых активных террористических  организаций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по частоте  терактов и жертв </a:t>
            </a:r>
            <a:b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с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 1970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по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 2006.</a:t>
            </a:r>
            <a:endParaRPr lang="ru-RU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758827"/>
            <a:ext cx="4519833" cy="5884883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7115196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Исламский закон довольно ясен: терроризм запрещен. Даже на законной войне запрещено без разбора убивать людей.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</a:rPr>
              <a:t>    </a:t>
            </a:r>
            <a:r>
              <a:rPr lang="en-US" sz="2400" dirty="0" smtClean="0">
                <a:latin typeface="Arial" pitchFamily="34" charset="0"/>
              </a:rPr>
              <a:t>Islamic law is very clear: terrorism is not permitted. Even in a legitimate war you're not permitted to indiscriminately kill civilians.</a:t>
            </a:r>
            <a:r>
              <a:rPr lang="en-US" dirty="0" smtClean="0">
                <a:latin typeface="Arial" pitchFamily="34" charset="0"/>
              </a:rPr>
              <a:t/>
            </a:r>
            <a:br>
              <a:rPr lang="en-US" dirty="0" smtClean="0">
                <a:latin typeface="Arial" pitchFamily="34" charset="0"/>
              </a:rPr>
            </a:br>
            <a:r>
              <a:rPr lang="en-US" dirty="0" smtClean="0">
                <a:latin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</a:rPr>
              <a:t>Practicing Muslim</a:t>
            </a:r>
            <a:r>
              <a:rPr lang="en-US" sz="1400" dirty="0" smtClean="0">
                <a:latin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</a:rPr>
              <a:t>Ingrid Mattson, professor of Muslim-Christian relations in Hartford, USA </a:t>
            </a:r>
            <a:br>
              <a:rPr lang="en-US" sz="1400" i="1" dirty="0" smtClean="0">
                <a:latin typeface="Arial" pitchFamily="34" charset="0"/>
              </a:rPr>
            </a:br>
            <a:r>
              <a:rPr lang="en-US" sz="1400" i="1" dirty="0" smtClean="0">
                <a:latin typeface="Arial" pitchFamily="34" charset="0"/>
              </a:rPr>
              <a:t>(in NY times 8 Oct 2001)</a:t>
            </a:r>
            <a:endParaRPr lang="ru-RU" sz="1400" dirty="0" smtClean="0"/>
          </a:p>
          <a:p>
            <a:endParaRPr lang="ru-RU" dirty="0"/>
          </a:p>
        </p:txBody>
      </p:sp>
      <p:pic>
        <p:nvPicPr>
          <p:cNvPr id="6" name="Содержимое 5" descr="2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86182" y="3500438"/>
            <a:ext cx="3643318" cy="2735398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58072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r>
              <a:rPr lang="ru-RU" b="1" dirty="0" smtClean="0"/>
              <a:t>  Терроризм</a:t>
            </a:r>
            <a:r>
              <a:rPr lang="ru-RU" dirty="0" smtClean="0"/>
              <a:t> – это глобальная проблема, </a:t>
            </a:r>
          </a:p>
          <a:p>
            <a:pPr>
              <a:buNone/>
            </a:pPr>
            <a:r>
              <a:rPr lang="ru-RU" dirty="0" smtClean="0"/>
              <a:t>   связанная с политическими и экономическими интересами отдельных лиц, групп или государств, это интернациональная беда, которая затрагивает все страны, нации и вероисповедания.</a:t>
            </a:r>
          </a:p>
          <a:p>
            <a:endParaRPr lang="ru-RU" dirty="0"/>
          </a:p>
        </p:txBody>
      </p:sp>
      <p:pic>
        <p:nvPicPr>
          <p:cNvPr id="8" name="Рисунок 7" descr="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23" y="500042"/>
            <a:ext cx="3433011" cy="2571768"/>
          </a:xfrm>
          <a:prstGeom prst="rect">
            <a:avLst/>
          </a:prstGeom>
        </p:spPr>
      </p:pic>
      <p:pic>
        <p:nvPicPr>
          <p:cNvPr id="9" name="Рисунок 8" descr="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500042"/>
            <a:ext cx="3433011" cy="2571768"/>
          </a:xfrm>
          <a:prstGeom prst="rect">
            <a:avLst/>
          </a:prstGeom>
        </p:spPr>
      </p:pic>
      <p:pic>
        <p:nvPicPr>
          <p:cNvPr id="11" name="Содержимое 10" descr="30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215074" y="4643446"/>
            <a:ext cx="1447800" cy="1447800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6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57166"/>
            <a:ext cx="5119695" cy="3409114"/>
          </a:xfrm>
          <a:prstGeom prst="rect">
            <a:avLst/>
          </a:prstGeom>
        </p:spPr>
      </p:pic>
      <p:pic>
        <p:nvPicPr>
          <p:cNvPr id="7" name="Рисунок 6" descr="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071810"/>
            <a:ext cx="4693056" cy="34290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2976" y="2861447"/>
            <a:ext cx="6072230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ИСЛАМ ПРОТИВ ТЕРРОРИЗМА</a:t>
            </a:r>
            <a:endParaRPr lang="ar-SA" sz="6600" b="1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857232"/>
            <a:ext cx="3429000" cy="42862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Что такое ислам?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Что такое джихад и его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правила  в исламе?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Что такое терроризм?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" b="19"/>
          <a:stretch>
            <a:fillRect/>
          </a:stretch>
        </p:blipFill>
        <p:spPr/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«Ислам»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7215238" cy="4554551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/>
              <a:t>                                              </a:t>
            </a:r>
            <a:r>
              <a:rPr lang="ru-RU" sz="3200" dirty="0" smtClean="0"/>
              <a:t>- «мир» и                                                             покорность</a:t>
            </a:r>
          </a:p>
          <a:p>
            <a:pPr algn="r">
              <a:buNone/>
            </a:pPr>
            <a:r>
              <a:rPr lang="ru-RU" sz="3200" dirty="0" smtClean="0"/>
              <a:t>                                         воле                    Аллаха.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3200" dirty="0" smtClean="0"/>
              <a:t>  </a:t>
            </a:r>
            <a:r>
              <a:rPr lang="ru-RU" sz="3200" b="1" dirty="0" smtClean="0"/>
              <a:t>Ислам</a:t>
            </a:r>
            <a:r>
              <a:rPr lang="ru-RU" sz="3200" dirty="0" smtClean="0"/>
              <a:t> – это религия мира, которая приобретается  подчинением воли человека воле Высшего Создателя (Аллаха). </a:t>
            </a:r>
            <a:endParaRPr lang="ru-RU" sz="3200" dirty="0"/>
          </a:p>
        </p:txBody>
      </p:sp>
      <p:pic>
        <p:nvPicPr>
          <p:cNvPr id="7" name="Содержимое 6" descr="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5786" y="642918"/>
            <a:ext cx="4214842" cy="3071116"/>
          </a:xfrm>
        </p:spPr>
      </p:pic>
    </p:spTree>
  </p:cSld>
  <p:clrMapOvr>
    <a:masterClrMapping/>
  </p:clrMapOvr>
  <p:transition xmlns:p14="http://schemas.microsoft.com/office/powerpoint/2010/main">
    <p:wipe dir="r"/>
    <p:sndAc>
      <p:stSnd>
        <p:snd r:embed="rId2" name="chimes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«Джихад»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7258072" cy="419736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- «подвиг», «усилие»,</a:t>
            </a:r>
          </a:p>
          <a:p>
            <a:pPr>
              <a:buNone/>
            </a:pPr>
            <a:r>
              <a:rPr lang="ru-RU" dirty="0" smtClean="0"/>
              <a:t>  «стремление». </a:t>
            </a:r>
          </a:p>
          <a:p>
            <a:pPr>
              <a:buNone/>
            </a:pPr>
            <a:endParaRPr lang="ru-RU" sz="1200" dirty="0" smtClean="0"/>
          </a:p>
          <a:p>
            <a:pPr algn="just">
              <a:buNone/>
            </a:pPr>
            <a:r>
              <a:rPr lang="ru-RU" sz="1200" dirty="0" smtClean="0"/>
              <a:t>     </a:t>
            </a:r>
            <a:r>
              <a:rPr lang="ru-RU" sz="1200" b="1" dirty="0" smtClean="0"/>
              <a:t> </a:t>
            </a:r>
            <a:r>
              <a:rPr lang="ru-RU" b="1" dirty="0" smtClean="0"/>
              <a:t>Джихад  </a:t>
            </a:r>
            <a:r>
              <a:rPr lang="ru-RU" dirty="0" smtClean="0"/>
              <a:t>- это усердие на пути Всевышнего Аллаха. </a:t>
            </a:r>
          </a:p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«</a:t>
            </a:r>
            <a:r>
              <a:rPr lang="ru-RU" b="1" dirty="0" smtClean="0"/>
              <a:t>Моджахед</a:t>
            </a:r>
            <a:r>
              <a:rPr lang="ru-RU" dirty="0" smtClean="0"/>
              <a:t>»  - человек, который прилагает усилия и предельно, до изнеможения, усердствует на пути Аллаха.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  <p:pic>
        <p:nvPicPr>
          <p:cNvPr id="7" name="Рисунок 6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857232"/>
            <a:ext cx="2956404" cy="19812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Виды джихада: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86634" cy="4525963"/>
          </a:xfrm>
        </p:spPr>
        <p:txBody>
          <a:bodyPr/>
          <a:lstStyle/>
          <a:p>
            <a:pPr algn="just"/>
            <a:endParaRPr lang="ru-RU" sz="3200" dirty="0" smtClean="0"/>
          </a:p>
          <a:p>
            <a:pPr algn="just"/>
            <a:endParaRPr lang="ru-RU" sz="3200" dirty="0" smtClean="0"/>
          </a:p>
          <a:p>
            <a:pPr algn="just"/>
            <a:endParaRPr lang="ru-RU" sz="3200" dirty="0" smtClean="0"/>
          </a:p>
          <a:p>
            <a:pPr algn="just"/>
            <a:r>
              <a:rPr lang="ru-RU" sz="3200" dirty="0" smtClean="0"/>
              <a:t>борьба против собственных страстей и недостатков,  </a:t>
            </a:r>
          </a:p>
          <a:p>
            <a:endParaRPr lang="ru-RU" dirty="0"/>
          </a:p>
        </p:txBody>
      </p:sp>
      <p:pic>
        <p:nvPicPr>
          <p:cNvPr id="31747" name="Picture 3" descr="F:\Новая презента\3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500173"/>
            <a:ext cx="1357322" cy="1808631"/>
          </a:xfrm>
          <a:prstGeom prst="rect">
            <a:avLst/>
          </a:prstGeom>
          <a:noFill/>
        </p:spPr>
      </p:pic>
      <p:pic>
        <p:nvPicPr>
          <p:cNvPr id="1027" name="Picture 3" descr="F:\Новая презента\unsociable-habit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500174"/>
            <a:ext cx="1285884" cy="1862130"/>
          </a:xfrm>
          <a:prstGeom prst="rect">
            <a:avLst/>
          </a:prstGeom>
          <a:noFill/>
        </p:spPr>
      </p:pic>
      <p:pic>
        <p:nvPicPr>
          <p:cNvPr id="8" name="Рисунок 7" descr="9-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12" y="1500173"/>
            <a:ext cx="2700591" cy="1868141"/>
          </a:xfrm>
          <a:prstGeom prst="rect">
            <a:avLst/>
          </a:prstGeom>
        </p:spPr>
      </p:pic>
      <p:pic>
        <p:nvPicPr>
          <p:cNvPr id="11" name="Содержимое 10" descr="11.JPG"/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2643174" y="4429132"/>
            <a:ext cx="2786082" cy="1846713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200" dirty="0" smtClean="0"/>
              <a:t>против нищеты, </a:t>
            </a:r>
          </a:p>
          <a:p>
            <a:endParaRPr lang="ru-RU" dirty="0"/>
          </a:p>
        </p:txBody>
      </p:sp>
      <p:pic>
        <p:nvPicPr>
          <p:cNvPr id="5" name="Содержимое 4" descr="12-1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3462" y="3571876"/>
            <a:ext cx="4272852" cy="2842210"/>
          </a:xfrm>
        </p:spPr>
      </p:pic>
      <p:pic>
        <p:nvPicPr>
          <p:cNvPr id="7" name="Рисунок 6" descr="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2214554"/>
            <a:ext cx="4267200" cy="284797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7610" cy="4525963"/>
          </a:xfrm>
        </p:spPr>
        <p:txBody>
          <a:bodyPr/>
          <a:lstStyle/>
          <a:p>
            <a:r>
              <a:rPr lang="ru-RU" sz="3200" dirty="0" smtClean="0"/>
              <a:t>безграмотности,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" name="Содержимое 7" descr="1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71538" y="2428868"/>
            <a:ext cx="5984895" cy="3834074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болезней, </a:t>
            </a:r>
          </a:p>
          <a:p>
            <a:endParaRPr lang="ru-RU" dirty="0"/>
          </a:p>
        </p:txBody>
      </p:sp>
      <p:pic>
        <p:nvPicPr>
          <p:cNvPr id="6" name="Содержимое 5" descr="1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86116" y="562530"/>
            <a:ext cx="4229109" cy="5723990"/>
          </a:xfrm>
        </p:spPr>
      </p:pic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0F0F0"/>
      </a:lt1>
      <a:dk2>
        <a:srgbClr xmlns:mc="http://schemas.openxmlformats.org/markup-compatibility/2006" xmlns:a14="http://schemas.microsoft.com/office/drawing/2010/main" val="B13F9A" mc:Ignorable=""/>
      </a:dk2>
      <a:lt2>
        <a:srgbClr xmlns:mc="http://schemas.openxmlformats.org/markup-compatibility/2006" xmlns:a14="http://schemas.microsoft.com/office/drawing/2010/main" val="F4E7ED" mc:Ignorable=""/>
      </a:lt2>
      <a:accent1>
        <a:srgbClr xmlns:mc="http://schemas.openxmlformats.org/markup-compatibility/2006" xmlns:a14="http://schemas.microsoft.com/office/drawing/2010/main" val="B83D68" mc:Ignorable=""/>
      </a:accent1>
      <a:accent2>
        <a:srgbClr xmlns:mc="http://schemas.openxmlformats.org/markup-compatibility/2006" xmlns:a14="http://schemas.microsoft.com/office/drawing/2010/main" val="AC66BB" mc:Ignorable=""/>
      </a:accent2>
      <a:accent3>
        <a:srgbClr xmlns:mc="http://schemas.openxmlformats.org/markup-compatibility/2006" xmlns:a14="http://schemas.microsoft.com/office/drawing/2010/main" val="DE6C36" mc:Ignorable=""/>
      </a:accent3>
      <a:accent4>
        <a:srgbClr xmlns:mc="http://schemas.openxmlformats.org/markup-compatibility/2006" xmlns:a14="http://schemas.microsoft.com/office/drawing/2010/main" val="F9B639" mc:Ignorable=""/>
      </a:accent4>
      <a:accent5>
        <a:srgbClr xmlns:mc="http://schemas.openxmlformats.org/markup-compatibility/2006" xmlns:a14="http://schemas.microsoft.com/office/drawing/2010/main" val="CF6DA4" mc:Ignorable=""/>
      </a:accent5>
      <a:accent6>
        <a:srgbClr xmlns:mc="http://schemas.openxmlformats.org/markup-compatibility/2006" xmlns:a14="http://schemas.microsoft.com/office/drawing/2010/main" val="FA8D3D" mc:Ignorable=""/>
      </a:accent6>
      <a:hlink>
        <a:srgbClr xmlns:mc="http://schemas.openxmlformats.org/markup-compatibility/2006" xmlns:a14="http://schemas.microsoft.com/office/drawing/2010/main" val="FFDE66" mc:Ignorable=""/>
      </a:hlink>
      <a:folHlink>
        <a:srgbClr xmlns:mc="http://schemas.openxmlformats.org/markup-compatibility/2006" xmlns:a14="http://schemas.microsoft.com/office/drawing/2010/main" val="D490C5" mc:Ignorable="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3567</TotalTime>
  <Words>1007</Words>
  <Application>Microsoft Office PowerPoint</Application>
  <PresentationFormat>Экран (4:3)</PresentationFormat>
  <Paragraphs>111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Терроризм как глобальное явление, противоречащее духу ислама </vt:lpstr>
      <vt:lpstr>Ислам – религия терроризма?</vt:lpstr>
      <vt:lpstr>Что такое ислам?   Что такое джихад и его  правила  в исламе?  Что такое терроризм?</vt:lpstr>
      <vt:lpstr>«Ислам»</vt:lpstr>
      <vt:lpstr> «Джихад»</vt:lpstr>
      <vt:lpstr>Виды джихада:</vt:lpstr>
      <vt:lpstr>Презентация PowerPoint</vt:lpstr>
      <vt:lpstr>Презентация PowerPoint</vt:lpstr>
      <vt:lpstr>Презентация PowerPoint</vt:lpstr>
      <vt:lpstr>Презентация PowerPoint</vt:lpstr>
      <vt:lpstr>  Джихад</vt:lpstr>
      <vt:lpstr>Джихад разрешен   в трех случаях:</vt:lpstr>
      <vt:lpstr>Презентация PowerPoint</vt:lpstr>
      <vt:lpstr>Презентация PowerPoint</vt:lpstr>
      <vt:lpstr>Презентация PowerPoint</vt:lpstr>
      <vt:lpstr>    Если ислам - такая мирная религия, как  насчет тех людей, которые убивают мирных граждан и находят подтверждение своим действиям в Коране?</vt:lpstr>
      <vt:lpstr>Презентация PowerPoint</vt:lpstr>
      <vt:lpstr>Сура 2</vt:lpstr>
      <vt:lpstr>Сура 2</vt:lpstr>
      <vt:lpstr>во время войны определены строгие правила поведения против нападающих. Запрещается:</vt:lpstr>
      <vt:lpstr>Терроризм</vt:lpstr>
      <vt:lpstr>Презентация PowerPoint</vt:lpstr>
      <vt:lpstr>20 самых активных террористических  организаций  по частоте  терактов и жертв  с  1970 по 2006.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Терроризм как глобальное явление, противоречащее духу ислама </dc:title>
  <dc:creator>1</dc:creator>
  <cp:lastModifiedBy>Rasheed</cp:lastModifiedBy>
  <cp:revision>88</cp:revision>
  <dcterms:created xsi:type="dcterms:W3CDTF">2010-03-12T20:59:42Z</dcterms:created>
  <dcterms:modified xsi:type="dcterms:W3CDTF">2010-04-18T13:42:01Z</dcterms:modified>
</cp:coreProperties>
</file>